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6" r:id="rId2"/>
    <p:sldId id="258" r:id="rId3"/>
    <p:sldId id="261" r:id="rId4"/>
    <p:sldId id="263" r:id="rId5"/>
    <p:sldId id="262" r:id="rId6"/>
    <p:sldId id="265" r:id="rId7"/>
    <p:sldId id="267" r:id="rId8"/>
    <p:sldId id="268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9E621-D146-48EF-8246-BD1688C8E981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F690D-F951-456C-885D-3090747C7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49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730346-F89A-40DF-A113-EDB64E93720E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96CC0B-BF02-47F5-BD51-DE4A6606C89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175351" cy="3096344"/>
          </a:xfrm>
        </p:spPr>
        <p:txBody>
          <a:bodyPr/>
          <a:lstStyle/>
          <a:p>
            <a:r>
              <a:rPr lang="cs-CZ" sz="6000" b="1" dirty="0" smtClean="0"/>
              <a:t>ZKUS ROZTŘÍDIT NĚKTERÉ ŽIVOČICHY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2401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11919" y="337766"/>
            <a:ext cx="4572000" cy="59862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Zdroj použitých obrázků:</a:t>
            </a:r>
          </a:p>
          <a:p>
            <a:r>
              <a:rPr lang="cs-CZ" dirty="0" smtClean="0"/>
              <a:t>ireceptar.cz</a:t>
            </a:r>
            <a:endParaRPr lang="cs-CZ" dirty="0"/>
          </a:p>
          <a:p>
            <a:r>
              <a:rPr lang="cs-CZ" dirty="0"/>
              <a:t>guh.cz</a:t>
            </a:r>
          </a:p>
          <a:p>
            <a:r>
              <a:rPr lang="cs-CZ" dirty="0"/>
              <a:t>nabla.cz</a:t>
            </a:r>
          </a:p>
          <a:p>
            <a:r>
              <a:rPr lang="cs-CZ" dirty="0"/>
              <a:t>biolib.cz</a:t>
            </a:r>
          </a:p>
          <a:p>
            <a:r>
              <a:rPr lang="cs-CZ" dirty="0"/>
              <a:t>fotoaparat.cz</a:t>
            </a:r>
          </a:p>
          <a:p>
            <a:r>
              <a:rPr lang="cs-CZ" dirty="0"/>
              <a:t>mocrshp.websnadno.cz</a:t>
            </a:r>
          </a:p>
          <a:p>
            <a:r>
              <a:rPr lang="cs-CZ" dirty="0"/>
              <a:t>naturfoto.cz</a:t>
            </a:r>
          </a:p>
          <a:p>
            <a:r>
              <a:rPr lang="cs-CZ" dirty="0"/>
              <a:t>hobby.idnes.cz</a:t>
            </a:r>
          </a:p>
          <a:p>
            <a:r>
              <a:rPr lang="cs-CZ" dirty="0"/>
              <a:t>naturepicture.cz</a:t>
            </a:r>
          </a:p>
          <a:p>
            <a:r>
              <a:rPr lang="cs-CZ" dirty="0"/>
              <a:t>naturephoto.cz</a:t>
            </a:r>
          </a:p>
          <a:p>
            <a:r>
              <a:rPr lang="cs-CZ" dirty="0"/>
              <a:t>publicdomainpictures.net</a:t>
            </a:r>
          </a:p>
          <a:p>
            <a:r>
              <a:rPr lang="cs-CZ" dirty="0"/>
              <a:t>fs.gimiweb.net</a:t>
            </a:r>
          </a:p>
          <a:p>
            <a:r>
              <a:rPr lang="cs-CZ" dirty="0"/>
              <a:t>cs.wikipedia.org</a:t>
            </a:r>
          </a:p>
          <a:p>
            <a:r>
              <a:rPr lang="cs-CZ" dirty="0"/>
              <a:t>frohlich.eu</a:t>
            </a:r>
          </a:p>
          <a:p>
            <a:r>
              <a:rPr lang="cs-CZ" dirty="0"/>
              <a:t>e-planeta.cz</a:t>
            </a:r>
          </a:p>
          <a:p>
            <a:r>
              <a:rPr lang="cs-CZ" dirty="0"/>
              <a:t>lovectipsi.blog.cz</a:t>
            </a:r>
          </a:p>
          <a:p>
            <a:r>
              <a:rPr lang="cs-CZ" dirty="0"/>
              <a:t>mysliveckyjan.blog.cz</a:t>
            </a:r>
          </a:p>
          <a:p>
            <a:r>
              <a:rPr lang="cs-CZ" dirty="0"/>
              <a:t>ezoo.cz</a:t>
            </a:r>
          </a:p>
          <a:p>
            <a:r>
              <a:rPr lang="cs-CZ" dirty="0"/>
              <a:t>ucivo.webnode.cz</a:t>
            </a:r>
          </a:p>
          <a:p>
            <a:r>
              <a:rPr lang="cs-CZ" dirty="0"/>
              <a:t>blogplnyzvirat.blog.cz</a:t>
            </a:r>
          </a:p>
        </p:txBody>
      </p:sp>
    </p:spTree>
    <p:extLst>
      <p:ext uri="{BB962C8B-B14F-4D97-AF65-F5344CB8AC3E}">
        <p14:creationId xmlns:p14="http://schemas.microsoft.com/office/powerpoint/2010/main" val="7349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785"/>
            <a:ext cx="8424862" cy="118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5576" y="152532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kern="0" dirty="0">
                <a:solidFill>
                  <a:sysClr val="windowText" lastClr="000000"/>
                </a:solidFill>
              </a:rPr>
              <a:t>Identifikátor materiálu: </a:t>
            </a:r>
            <a:r>
              <a:rPr lang="cs-CZ" kern="0" dirty="0" smtClean="0">
                <a:solidFill>
                  <a:sysClr val="windowText" lastClr="000000"/>
                </a:solidFill>
              </a:rPr>
              <a:t>ICT2-2/53</a:t>
            </a:r>
            <a:endParaRPr lang="cs-CZ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17771"/>
              </p:ext>
            </p:extLst>
          </p:nvPr>
        </p:nvGraphicFramePr>
        <p:xfrm>
          <a:off x="755576" y="2129338"/>
          <a:ext cx="7704856" cy="3891951"/>
        </p:xfrm>
        <a:graphic>
          <a:graphicData uri="http://schemas.openxmlformats.org/drawingml/2006/table">
            <a:tbl>
              <a:tblPr firstRow="1" firstCol="1" bandRow="1"/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Anotace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r>
                        <a:rPr lang="cs-CZ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effectLst/>
                        </a:rPr>
                        <a:t> Žák třídí</a:t>
                      </a:r>
                      <a:r>
                        <a:rPr lang="cs-CZ" sz="700" baseline="0" dirty="0" smtClean="0">
                          <a:effectLst/>
                        </a:rPr>
                        <a:t> živočichy na obratlovce, bezobratlé, savce, ptáky, plazy, obojživelníky</a:t>
                      </a:r>
                      <a:r>
                        <a:rPr lang="cs-CZ" sz="700" baseline="0" smtClean="0">
                          <a:effectLst/>
                        </a:rPr>
                        <a:t>, ryby</a:t>
                      </a:r>
                      <a:endParaRPr lang="cs-CZ" sz="600" dirty="0">
                        <a:effectLst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Autor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 </a:t>
                      </a:r>
                      <a:r>
                        <a:rPr lang="cs-CZ" sz="700" dirty="0" smtClean="0">
                          <a:effectLst/>
                        </a:rPr>
                        <a:t>Mgr. Lenka Macháčková</a:t>
                      </a:r>
                      <a:endParaRPr lang="cs-CZ" sz="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Jazyk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r>
                        <a:rPr lang="cs-CZ" sz="700" dirty="0" smtClean="0">
                          <a:effectLst/>
                        </a:rPr>
                        <a:t> Čeština </a:t>
                      </a: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Očekávaný výstup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r>
                        <a:rPr lang="cs-CZ" sz="700" dirty="0" smtClean="0">
                          <a:effectLst/>
                        </a:rPr>
                        <a:t>Roztřídí některé přírodniny podle nápadných určujících znaků.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Speciální vzdělávací potřeby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effectLst/>
                        </a:rPr>
                        <a:t> žádné</a:t>
                      </a:r>
                      <a:endParaRPr lang="cs-CZ" sz="600" dirty="0">
                        <a:effectLst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Klíčová slova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živočichové, třídění</a:t>
                      </a:r>
                      <a:endParaRPr lang="cs-CZ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Druh učebního materiálu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effectLst/>
                        </a:rPr>
                        <a:t>Prezentace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Druh interaktivity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r>
                        <a:rPr lang="cs-CZ" sz="700" dirty="0" smtClean="0">
                          <a:effectLst/>
                        </a:rPr>
                        <a:t>Kombinace – aktivita, test</a:t>
                      </a:r>
                      <a:endParaRPr lang="cs-CZ" sz="600" dirty="0">
                        <a:effectLst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Cílová skupina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r>
                        <a:rPr lang="cs-CZ" sz="700" dirty="0" smtClean="0">
                          <a:effectLst/>
                        </a:rPr>
                        <a:t>Žák</a:t>
                      </a:r>
                      <a:endParaRPr lang="cs-CZ" sz="600" dirty="0">
                        <a:effectLst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Stupeň a typ vzdělávání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základní vzdělávání – </a:t>
                      </a:r>
                      <a:r>
                        <a:rPr lang="cs-CZ" sz="700" dirty="0" smtClean="0">
                          <a:effectLst/>
                        </a:rPr>
                        <a:t>první stupeň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Typická věková skupina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effectLst/>
                        </a:rPr>
                        <a:t>8 – 9 let </a:t>
                      </a:r>
                      <a:r>
                        <a:rPr lang="cs-CZ" sz="700" dirty="0">
                          <a:effectLst/>
                        </a:rPr>
                        <a:t>/ </a:t>
                      </a:r>
                      <a:r>
                        <a:rPr lang="cs-CZ" sz="700" dirty="0" smtClean="0">
                          <a:effectLst/>
                        </a:rPr>
                        <a:t>3. </a:t>
                      </a:r>
                      <a:r>
                        <a:rPr lang="cs-CZ" sz="700" dirty="0">
                          <a:effectLst/>
                        </a:rPr>
                        <a:t>ročník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Celková velikost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r>
                        <a:rPr lang="cs-CZ" sz="700" smtClean="0">
                          <a:effectLst/>
                        </a:rPr>
                        <a:t>1,26 </a:t>
                      </a:r>
                      <a:r>
                        <a:rPr lang="cs-CZ" sz="700" dirty="0" smtClean="0">
                          <a:effectLst/>
                        </a:rPr>
                        <a:t>MB </a:t>
                      </a:r>
                      <a:r>
                        <a:rPr lang="cs-CZ" sz="700" dirty="0">
                          <a:effectLst/>
                        </a:rPr>
                        <a:t>– </a:t>
                      </a:r>
                      <a:r>
                        <a:rPr lang="cs-CZ" sz="700" dirty="0" smtClean="0">
                          <a:effectLst/>
                        </a:rPr>
                        <a:t>PowerPoint</a:t>
                      </a:r>
                      <a:endParaRPr lang="cs-CZ" sz="600" dirty="0">
                        <a:effectLst/>
                      </a:endParaRPr>
                    </a:p>
                  </a:txBody>
                  <a:tcPr marL="5578" marR="5578" marT="5578" marB="55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3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94261" y="655587"/>
            <a:ext cx="5383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ŽIVOČICHOVÉ - </a:t>
            </a:r>
            <a:r>
              <a:rPr lang="cs-CZ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třídění</a:t>
            </a:r>
            <a:endParaRPr lang="cs-CZ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78" y="4496934"/>
            <a:ext cx="822094" cy="104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03" y="4725107"/>
            <a:ext cx="905595" cy="62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0" y="4761955"/>
            <a:ext cx="818814" cy="62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80" y="4761955"/>
            <a:ext cx="1257146" cy="58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59910" y="2087912"/>
            <a:ext cx="159452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obratlovci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8286" y="2087912"/>
            <a:ext cx="162883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bezobratlí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0920" y="2726716"/>
            <a:ext cx="76815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savci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83278" y="2726716"/>
            <a:ext cx="7537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ptáci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04309" y="2710248"/>
            <a:ext cx="7681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plazi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98639" y="2712238"/>
            <a:ext cx="14173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600" b="1" dirty="0"/>
              <a:t>obojživelníci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23760" y="2681460"/>
            <a:ext cx="7264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ryby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407346" y="2941579"/>
            <a:ext cx="8402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hmyz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14" y="4688934"/>
            <a:ext cx="1075444" cy="66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13"/>
          <p:cNvCxnSpPr/>
          <p:nvPr/>
        </p:nvCxnSpPr>
        <p:spPr>
          <a:xfrm>
            <a:off x="5957649" y="2023739"/>
            <a:ext cx="0" cy="313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71756" y="2939313"/>
            <a:ext cx="1143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další </a:t>
            </a:r>
          </a:p>
          <a:p>
            <a:pPr algn="ctr"/>
            <a:r>
              <a:rPr lang="cs-CZ" sz="1600" b="1" dirty="0" smtClean="0"/>
              <a:t>bezobratlí</a:t>
            </a:r>
            <a:endParaRPr lang="cs-CZ" sz="16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26" y="4527729"/>
            <a:ext cx="1232688" cy="92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71399" y="5942730"/>
            <a:ext cx="779572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000" b="1" dirty="0" smtClean="0"/>
              <a:t>V následujících snímcích zařaď živočichy do správných kategorií</a:t>
            </a:r>
            <a:endParaRPr lang="cs-CZ" sz="20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04" y="4516158"/>
            <a:ext cx="959614" cy="89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47 -0.20814 L -2.22222E-6 -4.34783E-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10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17923 L 1.94444E-6 2.65495E-6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03 -0.2056 L -4.16667E-6 3.50601E-6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10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35 -0.14338 L -2.77778E-7 -3.26549E-6 " pathEditMode="relative" rAng="0" ptsTypes="AA">
                                      <p:cBhvr>
                                        <p:cTn id="23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7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38 -0.20259 L -2.5E-6 -1.85014E-8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10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20028 L 3.33333E-6 2.65495E-6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10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31 -0.14963 L 2.77778E-7 -4.53284E-7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7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254526" y="880355"/>
            <a:ext cx="159452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obratlovci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2902" y="880355"/>
            <a:ext cx="162883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bezobratlí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534877"/>
            <a:ext cx="76815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savci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77894" y="1534877"/>
            <a:ext cx="7537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ptáci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98925" y="1533967"/>
            <a:ext cx="7681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plazi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83254" y="1562479"/>
            <a:ext cx="14173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600" b="1" dirty="0"/>
              <a:t>obojživelníci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18376" y="1531701"/>
            <a:ext cx="7264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ryby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412754" y="1680278"/>
            <a:ext cx="8402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hmyz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5952265" y="816182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Skupina 25"/>
          <p:cNvGrpSpPr/>
          <p:nvPr/>
        </p:nvGrpSpPr>
        <p:grpSpPr>
          <a:xfrm>
            <a:off x="2778503" y="4005064"/>
            <a:ext cx="1497526" cy="1805311"/>
            <a:chOff x="2778503" y="4005064"/>
            <a:chExt cx="1497526" cy="1805311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230" y="4005064"/>
              <a:ext cx="1097578" cy="13501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ovéPole 15"/>
            <p:cNvSpPr txBox="1"/>
            <p:nvPr/>
          </p:nvSpPr>
          <p:spPr>
            <a:xfrm>
              <a:off x="2778503" y="547182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Čmelák zemní</a:t>
              </a:r>
              <a:endParaRPr lang="cs-CZ" sz="1600" dirty="0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092280" y="4579823"/>
            <a:ext cx="1538399" cy="1230552"/>
            <a:chOff x="7092280" y="4579823"/>
            <a:chExt cx="1538399" cy="1230552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4579823"/>
              <a:ext cx="1369460" cy="6697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ovéPole 17"/>
            <p:cNvSpPr txBox="1"/>
            <p:nvPr/>
          </p:nvSpPr>
          <p:spPr>
            <a:xfrm>
              <a:off x="7105903" y="5471821"/>
              <a:ext cx="1524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Pstruh potoční</a:t>
              </a:r>
              <a:endParaRPr lang="cs-CZ" sz="1600" dirty="0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4873464" y="4487730"/>
            <a:ext cx="1568058" cy="1321714"/>
            <a:chOff x="4873464" y="4487730"/>
            <a:chExt cx="1568058" cy="1321714"/>
          </a:xfrm>
        </p:grpSpPr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987" y="4487730"/>
              <a:ext cx="1158197" cy="8675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ovéPole 20"/>
            <p:cNvSpPr txBox="1"/>
            <p:nvPr/>
          </p:nvSpPr>
          <p:spPr>
            <a:xfrm>
              <a:off x="4873464" y="5470890"/>
              <a:ext cx="1568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Medvěd hnědý</a:t>
              </a:r>
              <a:endParaRPr lang="cs-CZ" sz="1600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350812" y="4561154"/>
            <a:ext cx="1625766" cy="1249221"/>
            <a:chOff x="350812" y="4561154"/>
            <a:chExt cx="1625766" cy="1249221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05" y="4561154"/>
              <a:ext cx="1348255" cy="7941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350812" y="5471821"/>
              <a:ext cx="16257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Sýkora koňadra</a:t>
              </a:r>
              <a:endParaRPr lang="cs-CZ" sz="1600" dirty="0"/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7514840" y="1562479"/>
            <a:ext cx="1143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další </a:t>
            </a:r>
          </a:p>
          <a:p>
            <a:pPr algn="ctr"/>
            <a:r>
              <a:rPr lang="cs-CZ" sz="1600" b="1" dirty="0" smtClean="0"/>
              <a:t>bezobratlí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5105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51064E-7 L 0.07343 -0.36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8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3645E-6 L 0.35834 -0.246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12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-0.5283 -0.260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13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3062E-6 L -0.25799 -0.333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6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254526" y="880355"/>
            <a:ext cx="159452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obratlovci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2902" y="880355"/>
            <a:ext cx="162883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bezobratlí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534877"/>
            <a:ext cx="76815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savci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77894" y="1534877"/>
            <a:ext cx="7537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ptáci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98925" y="1533967"/>
            <a:ext cx="7681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plazi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83254" y="1562479"/>
            <a:ext cx="14173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600" b="1" dirty="0"/>
              <a:t>obojživelníci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18376" y="1531701"/>
            <a:ext cx="7264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ryby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412754" y="1680278"/>
            <a:ext cx="8402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hmyz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5952265" y="816182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Skupina 22"/>
          <p:cNvGrpSpPr/>
          <p:nvPr/>
        </p:nvGrpSpPr>
        <p:grpSpPr>
          <a:xfrm>
            <a:off x="660820" y="4324811"/>
            <a:ext cx="1285929" cy="1833526"/>
            <a:chOff x="660820" y="4324811"/>
            <a:chExt cx="1285929" cy="1833526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34" y="4324811"/>
              <a:ext cx="996716" cy="12960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660820" y="5819783"/>
              <a:ext cx="1285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Srna obecná</a:t>
              </a:r>
              <a:endParaRPr lang="cs-CZ" sz="1600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087150" y="4670206"/>
            <a:ext cx="1556516" cy="1518909"/>
            <a:chOff x="2087150" y="4670206"/>
            <a:chExt cx="1556516" cy="1518909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626" y="4670206"/>
              <a:ext cx="1267565" cy="9506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ovéPole 12"/>
            <p:cNvSpPr txBox="1"/>
            <p:nvPr/>
          </p:nvSpPr>
          <p:spPr>
            <a:xfrm>
              <a:off x="2087150" y="5850561"/>
              <a:ext cx="15565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Mravenec lesní</a:t>
              </a:r>
              <a:endParaRPr lang="cs-CZ" sz="1600" dirty="0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4015339" y="4441441"/>
            <a:ext cx="1261884" cy="1747674"/>
            <a:chOff x="3901563" y="4437112"/>
            <a:chExt cx="1261884" cy="1747674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662" y="4437112"/>
              <a:ext cx="977687" cy="11837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TextovéPole 16"/>
            <p:cNvSpPr txBox="1"/>
            <p:nvPr/>
          </p:nvSpPr>
          <p:spPr>
            <a:xfrm>
              <a:off x="3901563" y="5846232"/>
              <a:ext cx="1261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Kur domácí</a:t>
              </a:r>
              <a:endParaRPr lang="cs-CZ" sz="1600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497679" y="4905993"/>
            <a:ext cx="1452642" cy="1283122"/>
            <a:chOff x="5497679" y="4905993"/>
            <a:chExt cx="1452642" cy="1283122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099" y="4905993"/>
              <a:ext cx="1217802" cy="7148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TextovéPole 18"/>
            <p:cNvSpPr txBox="1"/>
            <p:nvPr/>
          </p:nvSpPr>
          <p:spPr>
            <a:xfrm>
              <a:off x="5497679" y="5850561"/>
              <a:ext cx="1452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Ježek západní</a:t>
              </a:r>
              <a:endParaRPr lang="cs-CZ" sz="1600" dirty="0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7074970" y="4670206"/>
            <a:ext cx="1553709" cy="1548555"/>
            <a:chOff x="7074970" y="4670206"/>
            <a:chExt cx="1640193" cy="1548555"/>
          </a:xfrm>
        </p:grpSpPr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158" y="4670206"/>
              <a:ext cx="1279815" cy="9506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ovéPole 21"/>
            <p:cNvSpPr txBox="1"/>
            <p:nvPr/>
          </p:nvSpPr>
          <p:spPr>
            <a:xfrm>
              <a:off x="7074970" y="5880207"/>
              <a:ext cx="1640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Rosnička zelená</a:t>
              </a:r>
              <a:endParaRPr lang="cs-CZ" sz="1600" dirty="0"/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7517292" y="1567523"/>
            <a:ext cx="1143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další </a:t>
            </a:r>
          </a:p>
          <a:p>
            <a:pPr algn="ctr"/>
            <a:r>
              <a:rPr lang="cs-CZ" sz="1600" b="1" dirty="0" smtClean="0"/>
              <a:t>bezobratlí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961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50601E-6 L -0.05989 -0.326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16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2007E-6 L 0.43073 -0.34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17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7123E-6 L -0.29931 -0.348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9639E-6 L -0.59011 -0.130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4" y="-6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27382E-6 L -0.39809 -0.377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254526" y="880355"/>
            <a:ext cx="159452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obratlovci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2902" y="880355"/>
            <a:ext cx="162883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bezobratlí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534877"/>
            <a:ext cx="76815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savci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77894" y="1534877"/>
            <a:ext cx="7537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ptáci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98925" y="1533967"/>
            <a:ext cx="7681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plazi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83254" y="1562479"/>
            <a:ext cx="14173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600" b="1" dirty="0"/>
              <a:t>obojživelníci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18376" y="1531701"/>
            <a:ext cx="7264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ryby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412754" y="1680278"/>
            <a:ext cx="8402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hmyz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5952265" y="816182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Skupina 18"/>
          <p:cNvGrpSpPr/>
          <p:nvPr/>
        </p:nvGrpSpPr>
        <p:grpSpPr>
          <a:xfrm>
            <a:off x="395536" y="4653136"/>
            <a:ext cx="1783719" cy="1521460"/>
            <a:chOff x="395536" y="4653136"/>
            <a:chExt cx="1783719" cy="1521460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653136"/>
              <a:ext cx="1783719" cy="9060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39552" y="5805264"/>
              <a:ext cx="1480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Sumec velký</a:t>
              </a:r>
              <a:endParaRPr lang="cs-CZ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2376333" y="4560782"/>
            <a:ext cx="1595309" cy="1613814"/>
            <a:chOff x="2376333" y="4560782"/>
            <a:chExt cx="1595309" cy="1613814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925" y="4560782"/>
              <a:ext cx="1350127" cy="9983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ovéPole 12"/>
            <p:cNvSpPr txBox="1"/>
            <p:nvPr/>
          </p:nvSpPr>
          <p:spPr>
            <a:xfrm>
              <a:off x="2376333" y="5805264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Žížala obecná</a:t>
              </a:r>
              <a:endParaRPr lang="cs-CZ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4507577" y="4560782"/>
            <a:ext cx="1550424" cy="1613814"/>
            <a:chOff x="4507577" y="4560782"/>
            <a:chExt cx="1550424" cy="1613814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314" y="4560782"/>
              <a:ext cx="1338951" cy="9990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ovéPole 15"/>
            <p:cNvSpPr txBox="1"/>
            <p:nvPr/>
          </p:nvSpPr>
          <p:spPr>
            <a:xfrm>
              <a:off x="4507577" y="5805264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Zmije obecná</a:t>
              </a:r>
              <a:endParaRPr lang="cs-CZ" dirty="0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6602648" y="4859222"/>
            <a:ext cx="2089343" cy="1315374"/>
            <a:chOff x="6602648" y="4859222"/>
            <a:chExt cx="2089343" cy="1315374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648" y="4859222"/>
              <a:ext cx="2089343" cy="6999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ovéPole 17"/>
            <p:cNvSpPr txBox="1"/>
            <p:nvPr/>
          </p:nvSpPr>
          <p:spPr>
            <a:xfrm>
              <a:off x="7028399" y="5805264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Úhoř říční</a:t>
              </a:r>
              <a:endParaRPr lang="cs-CZ" dirty="0"/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7548729" y="1555465"/>
            <a:ext cx="1143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další </a:t>
            </a:r>
          </a:p>
          <a:p>
            <a:pPr algn="ctr"/>
            <a:r>
              <a:rPr lang="cs-CZ" sz="1600" b="1" dirty="0" smtClean="0"/>
              <a:t>bezobratlí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961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64662E-6 L 0.43802 -0.37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2" y="-18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9362E-6 L 0.5309 -0.324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-16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9362E-6 L -0.26666 -0.345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7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2405E-6 L -0.25746 -0.157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-7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2274241" y="5085183"/>
            <a:ext cx="1396038" cy="1333158"/>
            <a:chOff x="2258622" y="4947090"/>
            <a:chExt cx="1652919" cy="1479665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130" y="4947090"/>
              <a:ext cx="1552411" cy="8724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ovéPole 12"/>
            <p:cNvSpPr txBox="1"/>
            <p:nvPr/>
          </p:nvSpPr>
          <p:spPr>
            <a:xfrm>
              <a:off x="2258622" y="6068076"/>
              <a:ext cx="1651612" cy="358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500" dirty="0"/>
                <a:t>Mlok skvrnitý</a:t>
              </a: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254526" y="880355"/>
            <a:ext cx="159452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obratlovci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2902" y="880355"/>
            <a:ext cx="162883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bezobratlí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534877"/>
            <a:ext cx="76815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savci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77894" y="1534877"/>
            <a:ext cx="7537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ptáci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98925" y="1533967"/>
            <a:ext cx="7681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plazi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83254" y="1562479"/>
            <a:ext cx="14173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600" b="1" dirty="0"/>
              <a:t>obojživelníci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18376" y="1531701"/>
            <a:ext cx="7264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ryby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412754" y="1680278"/>
            <a:ext cx="8402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hmyz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5952265" y="816182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Skupina 18"/>
          <p:cNvGrpSpPr/>
          <p:nvPr/>
        </p:nvGrpSpPr>
        <p:grpSpPr>
          <a:xfrm>
            <a:off x="249812" y="5085183"/>
            <a:ext cx="1590500" cy="1310733"/>
            <a:chOff x="251316" y="4860717"/>
            <a:chExt cx="1924932" cy="1502101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40" y="4860717"/>
              <a:ext cx="1330484" cy="996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251316" y="5974835"/>
              <a:ext cx="1924932" cy="387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Ještěrka obecná</a:t>
              </a:r>
              <a:endParaRPr lang="cs-CZ" sz="1600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4191942" y="5108671"/>
            <a:ext cx="1053580" cy="1291273"/>
            <a:chOff x="4936928" y="4918622"/>
            <a:chExt cx="1258347" cy="1456245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928" y="4918622"/>
              <a:ext cx="1258347" cy="8899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ovéPole 15"/>
            <p:cNvSpPr txBox="1"/>
            <p:nvPr/>
          </p:nvSpPr>
          <p:spPr>
            <a:xfrm>
              <a:off x="5115990" y="5993060"/>
              <a:ext cx="900222" cy="3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Vážka</a:t>
              </a:r>
              <a:endParaRPr lang="cs-CZ" sz="1600" dirty="0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5397369" y="5118159"/>
            <a:ext cx="1783122" cy="1277757"/>
            <a:chOff x="6728616" y="4955811"/>
            <a:chExt cx="2072341" cy="1441001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467" y="4955811"/>
              <a:ext cx="1264640" cy="9059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ovéPole 17"/>
            <p:cNvSpPr txBox="1"/>
            <p:nvPr/>
          </p:nvSpPr>
          <p:spPr>
            <a:xfrm flipH="1">
              <a:off x="6728616" y="6015005"/>
              <a:ext cx="2072341" cy="38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Zlatohlávek zlatý</a:t>
              </a:r>
              <a:endParaRPr lang="cs-CZ" sz="1600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7134359" y="4661124"/>
            <a:ext cx="1494320" cy="1738820"/>
            <a:chOff x="7134359" y="4661124"/>
            <a:chExt cx="1494320" cy="1738820"/>
          </a:xfrm>
        </p:grpSpPr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4661124"/>
              <a:ext cx="814419" cy="12508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ovéPole 24"/>
            <p:cNvSpPr txBox="1"/>
            <p:nvPr/>
          </p:nvSpPr>
          <p:spPr>
            <a:xfrm>
              <a:off x="7134359" y="6061390"/>
              <a:ext cx="1494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Křižák obecný</a:t>
              </a:r>
              <a:endParaRPr lang="cs-CZ" sz="1600" dirty="0"/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7571756" y="1533967"/>
            <a:ext cx="1143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další </a:t>
            </a:r>
          </a:p>
          <a:p>
            <a:pPr algn="ctr"/>
            <a:r>
              <a:rPr lang="cs-CZ" sz="1600" b="1" dirty="0" smtClean="0"/>
              <a:t>bezobratlí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0758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7197E-6 L 0.1967 -0.42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21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9112E-6 L 0.12778 -0.38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19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5846E-6 L 0.22813 -0.412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20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0685E-6 L 0.05643 -0.181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90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6281E-6 L 0.03194 -0.347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17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1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kupina 29"/>
          <p:cNvGrpSpPr/>
          <p:nvPr/>
        </p:nvGrpSpPr>
        <p:grpSpPr>
          <a:xfrm>
            <a:off x="5620760" y="5201744"/>
            <a:ext cx="1685886" cy="1271167"/>
            <a:chOff x="5568670" y="5201744"/>
            <a:chExt cx="1737976" cy="1271167"/>
          </a:xfrm>
        </p:grpSpPr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760" y="5201744"/>
              <a:ext cx="1685886" cy="8192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ovéPole 26"/>
            <p:cNvSpPr txBox="1"/>
            <p:nvPr/>
          </p:nvSpPr>
          <p:spPr>
            <a:xfrm>
              <a:off x="5568670" y="6165134"/>
              <a:ext cx="1737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Ptakopysk podivný</a:t>
              </a:r>
              <a:endParaRPr lang="cs-CZ" sz="1400" dirty="0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7623005" y="5112209"/>
            <a:ext cx="933830" cy="1284874"/>
            <a:chOff x="7503416" y="4917696"/>
            <a:chExt cx="1053255" cy="1549933"/>
          </a:xfrm>
        </p:grpSpPr>
        <p:sp>
          <p:nvSpPr>
            <p:cNvPr id="23" name="TextovéPole 22"/>
            <p:cNvSpPr txBox="1"/>
            <p:nvPr/>
          </p:nvSpPr>
          <p:spPr>
            <a:xfrm>
              <a:off x="7694735" y="6129075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Pštros</a:t>
              </a:r>
              <a:endParaRPr lang="cs-CZ" sz="1600" dirty="0"/>
            </a:p>
          </p:txBody>
        </p:sp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416" y="4917696"/>
              <a:ext cx="1053255" cy="11669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35496"/>
          </a:xfrm>
        </p:spPr>
        <p:txBody>
          <a:bodyPr/>
          <a:lstStyle/>
          <a:p>
            <a:r>
              <a:rPr lang="cs-CZ" sz="3200" dirty="0" smtClean="0"/>
              <a:t>A uměli byste zařadit tyto živočichy?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82518" y="1604427"/>
            <a:ext cx="159452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obratlovci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60894" y="1604427"/>
            <a:ext cx="162883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bezobratlí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258949"/>
            <a:ext cx="76815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savci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05886" y="2258949"/>
            <a:ext cx="7537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ptáci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26917" y="2258039"/>
            <a:ext cx="7681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plazi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11246" y="2286551"/>
            <a:ext cx="14173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600" b="1" dirty="0"/>
              <a:t>obojživelníci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46368" y="2255773"/>
            <a:ext cx="7264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ryby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40746" y="2404350"/>
            <a:ext cx="8402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hmyz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5880257" y="154025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1399075" y="5017888"/>
            <a:ext cx="1495922" cy="1478172"/>
            <a:chOff x="5451371" y="4670206"/>
            <a:chExt cx="1495922" cy="1478172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716" y="4670206"/>
              <a:ext cx="983232" cy="950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ovéPole 15"/>
            <p:cNvSpPr txBox="1"/>
            <p:nvPr/>
          </p:nvSpPr>
          <p:spPr>
            <a:xfrm>
              <a:off x="5451371" y="5809824"/>
              <a:ext cx="1495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Netopýr ušatý</a:t>
              </a:r>
              <a:endParaRPr lang="cs-CZ" sz="1600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875318" y="5182755"/>
            <a:ext cx="1467238" cy="1297915"/>
            <a:chOff x="6909081" y="4945111"/>
            <a:chExt cx="1705221" cy="1463735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163" y="4945111"/>
              <a:ext cx="1275057" cy="9059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TextovéPole 18"/>
            <p:cNvSpPr txBox="1"/>
            <p:nvPr/>
          </p:nvSpPr>
          <p:spPr>
            <a:xfrm flipH="1">
              <a:off x="6909081" y="6061748"/>
              <a:ext cx="1705221" cy="3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Delfín skákavý</a:t>
              </a:r>
              <a:endParaRPr lang="cs-CZ" sz="1400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4418750" y="4917696"/>
            <a:ext cx="945762" cy="1740997"/>
            <a:chOff x="4418750" y="4917696"/>
            <a:chExt cx="945762" cy="1740997"/>
          </a:xfrm>
        </p:grpSpPr>
        <p:sp>
          <p:nvSpPr>
            <p:cNvPr id="21" name="TextovéPole 20"/>
            <p:cNvSpPr txBox="1"/>
            <p:nvPr/>
          </p:nvSpPr>
          <p:spPr>
            <a:xfrm>
              <a:off x="4418750" y="6135473"/>
              <a:ext cx="827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Tučňák </a:t>
              </a:r>
            </a:p>
            <a:p>
              <a:r>
                <a:rPr lang="cs-CZ" sz="1400" dirty="0" smtClean="0"/>
                <a:t>císařský</a:t>
              </a:r>
              <a:endParaRPr lang="cs-CZ" sz="1400" dirty="0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01" y="4917696"/>
              <a:ext cx="858811" cy="11021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2" name="TextovéPole 31"/>
          <p:cNvSpPr txBox="1"/>
          <p:nvPr/>
        </p:nvSpPr>
        <p:spPr>
          <a:xfrm>
            <a:off x="7518289" y="2286551"/>
            <a:ext cx="1143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další </a:t>
            </a:r>
          </a:p>
          <a:p>
            <a:pPr algn="ctr"/>
            <a:r>
              <a:rPr lang="cs-CZ" sz="1600" b="1" dirty="0" smtClean="0"/>
              <a:t>bezobratlí</a:t>
            </a:r>
            <a:endParaRPr lang="cs-CZ" sz="1600" b="1" dirty="0"/>
          </a:p>
        </p:txBody>
      </p:sp>
      <p:grpSp>
        <p:nvGrpSpPr>
          <p:cNvPr id="28" name="Skupina 27"/>
          <p:cNvGrpSpPr/>
          <p:nvPr/>
        </p:nvGrpSpPr>
        <p:grpSpPr>
          <a:xfrm>
            <a:off x="195103" y="4917696"/>
            <a:ext cx="1274003" cy="1578364"/>
            <a:chOff x="195103" y="4917696"/>
            <a:chExt cx="1274003" cy="1578364"/>
          </a:xfrm>
        </p:grpSpPr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00" y="4917696"/>
              <a:ext cx="944810" cy="10591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ovéPole 24"/>
            <p:cNvSpPr txBox="1"/>
            <p:nvPr/>
          </p:nvSpPr>
          <p:spPr>
            <a:xfrm>
              <a:off x="195103" y="6157506"/>
              <a:ext cx="1274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Sova pálená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80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9454E-6 L 0.10191 -0.331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0685E-6 L -0.15989 -0.339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-169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5837E-6 L -0.31198 -0.161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-8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056E-7 L -0.34202 -0.13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-6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521E-8 L -0.61649 0.058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2581E-6 L -0.68403 0.070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1" y="3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3240360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cs-CZ" sz="6000" b="1" dirty="0" smtClean="0"/>
              <a:t>VÝBORNĚ!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Nyní si dávejte hádanky navzájem.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30066" y="836712"/>
            <a:ext cx="82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Systém třídění živočichů je ve skutečnosti složitější.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38011" y="2087912"/>
            <a:ext cx="159452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obratlovci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3473" y="2079066"/>
            <a:ext cx="162883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bezobratlí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03694" y="3441844"/>
            <a:ext cx="65274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savci</a:t>
            </a:r>
            <a:endParaRPr lang="cs-CZ" sz="1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06220" y="3404098"/>
            <a:ext cx="6976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ptáci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0877" y="3388596"/>
            <a:ext cx="7104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plazi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56638" y="3441844"/>
            <a:ext cx="110799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200" b="1" dirty="0"/>
              <a:t>obojživelníci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058317" y="3926016"/>
            <a:ext cx="57740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hmyz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5580112" y="1988840"/>
            <a:ext cx="0" cy="2584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627750" y="3227059"/>
            <a:ext cx="86113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b="1" dirty="0" smtClean="0"/>
              <a:t>členovci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555609" y="3226058"/>
            <a:ext cx="110959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b="1" dirty="0"/>
              <a:t>kroužkovci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593739" y="3972182"/>
            <a:ext cx="67999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paryby</a:t>
            </a:r>
            <a:endParaRPr lang="cs-CZ" sz="12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602345" y="3972182"/>
            <a:ext cx="78418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kostnaté</a:t>
            </a:r>
          </a:p>
          <a:p>
            <a:pPr algn="ctr"/>
            <a:r>
              <a:rPr lang="cs-CZ" sz="1200" b="1" dirty="0" smtClean="0"/>
              <a:t>ryby</a:t>
            </a:r>
            <a:endParaRPr lang="cs-CZ" sz="1200" b="1" dirty="0"/>
          </a:p>
        </p:txBody>
      </p:sp>
      <p:cxnSp>
        <p:nvCxnSpPr>
          <p:cNvPr id="13" name="Přímá spojnice 12"/>
          <p:cNvCxnSpPr>
            <a:stCxn id="4" idx="2"/>
            <a:endCxn id="6" idx="0"/>
          </p:cNvCxnSpPr>
          <p:nvPr/>
        </p:nvCxnSpPr>
        <p:spPr>
          <a:xfrm flipH="1">
            <a:off x="630066" y="2488022"/>
            <a:ext cx="2105208" cy="9538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4" idx="2"/>
            <a:endCxn id="7" idx="0"/>
          </p:cNvCxnSpPr>
          <p:nvPr/>
        </p:nvCxnSpPr>
        <p:spPr>
          <a:xfrm flipH="1">
            <a:off x="1455034" y="2488022"/>
            <a:ext cx="1280240" cy="916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4" idx="2"/>
            <a:endCxn id="8" idx="0"/>
          </p:cNvCxnSpPr>
          <p:nvPr/>
        </p:nvCxnSpPr>
        <p:spPr>
          <a:xfrm flipH="1">
            <a:off x="2256103" y="2488022"/>
            <a:ext cx="479171" cy="900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4" idx="2"/>
            <a:endCxn id="9" idx="0"/>
          </p:cNvCxnSpPr>
          <p:nvPr/>
        </p:nvCxnSpPr>
        <p:spPr>
          <a:xfrm>
            <a:off x="2735274" y="2488022"/>
            <a:ext cx="475362" cy="9538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8" name="Přímá spojnice 4097"/>
          <p:cNvCxnSpPr>
            <a:stCxn id="4" idx="2"/>
            <a:endCxn id="45" idx="0"/>
          </p:cNvCxnSpPr>
          <p:nvPr/>
        </p:nvCxnSpPr>
        <p:spPr>
          <a:xfrm>
            <a:off x="2735274" y="2488022"/>
            <a:ext cx="1425385" cy="89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Přímá spojnice 4105"/>
          <p:cNvCxnSpPr>
            <a:stCxn id="45" idx="2"/>
            <a:endCxn id="24" idx="0"/>
          </p:cNvCxnSpPr>
          <p:nvPr/>
        </p:nvCxnSpPr>
        <p:spPr>
          <a:xfrm>
            <a:off x="4160659" y="3724828"/>
            <a:ext cx="773077" cy="247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8" name="Přímá spojnice 4107"/>
          <p:cNvCxnSpPr>
            <a:stCxn id="5" idx="2"/>
            <a:endCxn id="20" idx="0"/>
          </p:cNvCxnSpPr>
          <p:nvPr/>
        </p:nvCxnSpPr>
        <p:spPr>
          <a:xfrm flipH="1">
            <a:off x="6058317" y="2479176"/>
            <a:ext cx="1489575" cy="747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8696497" y="3234707"/>
            <a:ext cx="36420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b="1" dirty="0" smtClean="0"/>
              <a:t>…</a:t>
            </a:r>
            <a:endParaRPr lang="cs-CZ" sz="1400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6782218" y="3934286"/>
            <a:ext cx="100540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pavoukovci</a:t>
            </a:r>
            <a:endParaRPr lang="cs-CZ" sz="1200" b="1" dirty="0"/>
          </a:p>
        </p:txBody>
      </p:sp>
      <p:cxnSp>
        <p:nvCxnSpPr>
          <p:cNvPr id="4111" name="Přímá spojnice 4110"/>
          <p:cNvCxnSpPr>
            <a:stCxn id="5" idx="2"/>
            <a:endCxn id="22" idx="0"/>
          </p:cNvCxnSpPr>
          <p:nvPr/>
        </p:nvCxnSpPr>
        <p:spPr>
          <a:xfrm flipH="1">
            <a:off x="7110408" y="2479176"/>
            <a:ext cx="437484" cy="746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3" name="Přímá spojnice 4112"/>
          <p:cNvCxnSpPr>
            <a:stCxn id="5" idx="2"/>
            <a:endCxn id="46" idx="0"/>
          </p:cNvCxnSpPr>
          <p:nvPr/>
        </p:nvCxnSpPr>
        <p:spPr>
          <a:xfrm>
            <a:off x="7547892" y="2479176"/>
            <a:ext cx="1330707" cy="75553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9" name="Přímá spojnice 4118"/>
          <p:cNvCxnSpPr>
            <a:stCxn id="20" idx="2"/>
            <a:endCxn id="11" idx="0"/>
          </p:cNvCxnSpPr>
          <p:nvPr/>
        </p:nvCxnSpPr>
        <p:spPr>
          <a:xfrm>
            <a:off x="6058317" y="3534836"/>
            <a:ext cx="288701" cy="3911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2" name="Přímá spojnice 4121"/>
          <p:cNvCxnSpPr>
            <a:stCxn id="20" idx="2"/>
            <a:endCxn id="47" idx="0"/>
          </p:cNvCxnSpPr>
          <p:nvPr/>
        </p:nvCxnSpPr>
        <p:spPr>
          <a:xfrm>
            <a:off x="6058317" y="3534836"/>
            <a:ext cx="1226603" cy="399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4" name="Přímá spojnice 4123"/>
          <p:cNvCxnSpPr>
            <a:stCxn id="20" idx="2"/>
            <a:endCxn id="63" idx="0"/>
          </p:cNvCxnSpPr>
          <p:nvPr/>
        </p:nvCxnSpPr>
        <p:spPr>
          <a:xfrm>
            <a:off x="6058317" y="3534836"/>
            <a:ext cx="2086383" cy="36775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7962598" y="3902595"/>
            <a:ext cx="36420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b="1" dirty="0" smtClean="0"/>
              <a:t>…</a:t>
            </a:r>
            <a:endParaRPr lang="cs-CZ" sz="1400" b="1" dirty="0"/>
          </a:p>
        </p:txBody>
      </p:sp>
      <p:cxnSp>
        <p:nvCxnSpPr>
          <p:cNvPr id="4127" name="Přímá spojnice 4126"/>
          <p:cNvCxnSpPr>
            <a:stCxn id="11" idx="2"/>
          </p:cNvCxnSpPr>
          <p:nvPr/>
        </p:nvCxnSpPr>
        <p:spPr>
          <a:xfrm flipH="1">
            <a:off x="6202667" y="4203015"/>
            <a:ext cx="144351" cy="2383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11" idx="2"/>
          </p:cNvCxnSpPr>
          <p:nvPr/>
        </p:nvCxnSpPr>
        <p:spPr>
          <a:xfrm>
            <a:off x="6347018" y="4203015"/>
            <a:ext cx="324600" cy="2383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stCxn id="11" idx="2"/>
          </p:cNvCxnSpPr>
          <p:nvPr/>
        </p:nvCxnSpPr>
        <p:spPr>
          <a:xfrm>
            <a:off x="6347018" y="4203015"/>
            <a:ext cx="673254" cy="30610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1483422" y="5766936"/>
            <a:ext cx="660148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400" b="1" dirty="0"/>
              <a:t>Nám však bude zatím stačit </a:t>
            </a:r>
            <a:r>
              <a:rPr lang="cs-CZ" sz="2400" b="1" dirty="0" smtClean="0"/>
              <a:t>jednodušší model</a:t>
            </a:r>
            <a:endParaRPr lang="cs-CZ" sz="2400" b="1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5" y="4425974"/>
            <a:ext cx="827402" cy="537810"/>
          </a:xfrm>
          <a:prstGeom prst="rect">
            <a:avLst/>
          </a:prstGeom>
          <a:ln>
            <a:noFill/>
          </a:ln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64" y="4573292"/>
            <a:ext cx="747151" cy="559643"/>
          </a:xfrm>
          <a:prstGeom prst="rect">
            <a:avLst/>
          </a:prstGeom>
          <a:ln>
            <a:noFill/>
          </a:ln>
        </p:spPr>
      </p:pic>
      <p:sp>
        <p:nvSpPr>
          <p:cNvPr id="55" name="TextovéPole 54"/>
          <p:cNvSpPr txBox="1"/>
          <p:nvPr/>
        </p:nvSpPr>
        <p:spPr>
          <a:xfrm>
            <a:off x="7749319" y="3227059"/>
            <a:ext cx="89159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b="1" dirty="0"/>
              <a:t>měkkýši</a:t>
            </a:r>
          </a:p>
        </p:txBody>
      </p:sp>
      <p:cxnSp>
        <p:nvCxnSpPr>
          <p:cNvPr id="61" name="Přímá spojnice 60"/>
          <p:cNvCxnSpPr>
            <a:stCxn id="5" idx="2"/>
            <a:endCxn id="55" idx="0"/>
          </p:cNvCxnSpPr>
          <p:nvPr/>
        </p:nvCxnSpPr>
        <p:spPr>
          <a:xfrm>
            <a:off x="7547892" y="2479176"/>
            <a:ext cx="647222" cy="747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>
            <a:endCxn id="45" idx="2"/>
          </p:cNvCxnSpPr>
          <p:nvPr/>
        </p:nvCxnSpPr>
        <p:spPr>
          <a:xfrm flipH="1" flipV="1">
            <a:off x="4160659" y="3724828"/>
            <a:ext cx="1275437" cy="12527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2" descr="data:image/jpeg;base64,/9j/4AAQSkZJRgABAQAAAQABAAD/2wBDAAkGBwgHBgkIBwgKCgkLDRYPDQwMDRsUFRAWIB0iIiAdHx8kKDQsJCYxJx8fLT0tMTU3Ojo6Iys/RD84QzQ5Ojf/2wBDAQoKCg0MDRoPDxo3JR8lNzc3Nzc3Nzc3Nzc3Nzc3Nzc3Nzc3Nzc3Nzc3Nzc3Nzc3Nzc3Nzc3Nzc3Nzc3Nzc3Nzf/wAARCACEAMQDASIAAhEBAxEB/8QAGwAAAgMBAQEAAAAAAAAAAAAAAAIBAwYEBQf/xAA8EAABAwIEBAQDBgQFBQAAAAABAAIDBBEFEiExE0FRYQYicYEUkaEyQlKCseEjQ8HRBxUkM1NicpLw8f/EABoBAAMBAQEBAAAAAAAAAAAAAAABAgMEBQb/xAAgEQEBAQEAAwEAAgMAAAAAAAAAARECAxIhBDFBIlFx/9oADAMBAAIRAxEAPwDAApg5Vg32TXW2vBxYCp1VYKa6ejFg2UhV3Ugo1OH2QkupvyT0YkJgbBIpugsPfVAKS+qm6CxYx7muzNdYjYrvkibJViQf7bgZHDsBcrzQvRZJbCTdpz5+GHdG6O/pZOJscRJOp3OqgbqNefPVF0AyhRe6ayAAoKDunZGX3J8rBu4pgRRPldZg2FyToAO5VzjFEMsbi53N/wDQJDJduVgtGNbdT1KUC+pVRIBzO7qHNJN7ad1aywvbU2uD0VZudzdMtVFgJ5oV4aSNAhGH7PKBFtlJdtyVYKYOXO68OCpvoq7qboGLAVN1WCmGul0ysOCpF9V6WFYLPWs4r3iCA7PcLk+g/ddsuFUFFKz4z46SO+rmZW3HoWmy0nF/lXHi67uR4I21UkrTzYDg05DqPGW0hkF44q1oAP5wevZeDieH1GG1Rp6tga7drgbteOrSNwlZYi82XK5QVIKg7oFlKcWxMdI9rWgC/MnT1XdUvD45IGaNhhbYdw7U+vmKI4jRU+aVv8R7Q5wO7WnVo9Xbnt6rnpXZ3Tl2pMLyT1VJsUk357aBRdLdSNUiw7UF2qi+myv4fCaHSDzbhvP1PRMqlkQsHyeVvfmoe4yPDQMo5AFQ57pXAm99gOQHQK+NmWLMQMxuGf1VSJtVZRfo0fqpJ5AWCAbqbKkiIecKLeY6J4x5/QXUHUpp0ot0KE4AQga8C6kFVtKnMuV6diy6ZmpAJsOvRUhyYOTTh7lexguGiszVEoPAY8MaxpF5X2vlHtqegXigrdYLEKbA6WctzeXygWu57jmI+RYPyq+Jt+ic2tFQxQ0lNG6TJe9gMt7u6AfQDsuHGaOqq33hAhj31sXO7a6a/TvsvQwRrQ109U9rnjW+zWX5D++59NF2PZNXkcJpihLtXFurvTt3K3vU11cc2SWPAw+FlPRfB4hG25GeWnIEnDvrvYWPewSVFFQYhg8mHYTKWSsqg2FlWBYFzQ7JG7Xe1/e3MBdhwmWDG+DHhYFI5ueWvfKMzndMu55cx7Ka+ChytjNDxWsdxI7yyCQOA0sdR7BundZe0vwefwWz3k/6w0mCYjGXg05IabFzZGEXG+oKuoKWmgvNNJDPKzzcL7UUY/FI7Z3Zjb3NhfkvZ8QQYfinExARyyVMTb1TYHRiSw0zvbYg7avb+ZoWXqKkSgMjY2KEatYwkj1J+8e/yAUOGzFlfWGpkLiXO1JLnm7nk7vPc/pYckU4LKapm+6WtjHq43P0aVygF+gBJNhYdei7q2CampooHRvAzZ5HEaZyNG320A+pVfUOIXKduug3KVgcS1rQSTYADW5XQ7/TeUP/AIuznbhvYd+6MKjKIPtgOm5jkz17pNXOzOuSeZ3SNO9r+vMqxgJNranomirY2l5sBZtrnnonzZng8trdAhw4beG3e93+vT2/VDG6ElXGdQApt0Q0p2glwA3TTUxgCN7zvs1LZWyOzEN5N2S2TxCA1CsbtyQng1kwdFIKrDtE11xPZw11IKW6AUxiwOuvoWHTRQ4NhYfcZaczHy7E+UH5B3/uq+dhbjD4f8zwKio2AkTMjhly/wDG0kuHuCW9blOXGnh5l6ytJ4Qw52JxMxWsEmRxvSwPGjGcnkfiP0FtjdbaWOOngMjmnpZo1cegWYocfpaaWChpmmasl0ipY7C9tLk/daLb/K62lLRSsYKmtlEkrtLNFmRg8h/c6/opvd9serPDzOJ1/X9PAxGhqq2AtfIaZhGzHeb59VnqekbFVOo3isibCLmomaHMf3Dhtz3C21dMJJHQUesjdHvOzD/e3LVZ6qwGAcR888sksot5nkjfoTonta85mdfGH8U4XPg9ZDjWGylsEkhcyaI6RydjvYjqOo1C56aowrGJgcSwx8NQ7zSVFBKI2P7ujIIBP/TuTyW7hkppZJMKa9r46pmWRzjpE5gLmED139lnsV8PSYTUvkLWBsjy4loNi4dOyvizqvF/V+brxXZ/FXYCaB9e/D8PpeHwQHcR787gDfUaWB07qvx2RRQR0lNKJaeUB7hIQWx9LcySbm5vsvL8HQVDsdmr2mQRvaY2Oy6E5v00+hW0xTGcOjw2ppK2SOmkbGXRB7MzwQTlNutxp6XRxb91P6fHzzzJy+XysND5G3+KO5/4weX/AHfoO+3GBe++qZpDngyZjm1frqffqvRaMJtYtrwfxAxu+mipwVwsauqEGKLi3GY/YH6n+37LpFJTSRGohdKKePSUSgZweVraG+3bmuZ7uI8usANgBsByCvmMuqQd/qrANNeqVrSeRt6K90ZaRxGlum3NVjO1W1tt/orQ3JcH7XTopaQNGCx6k3RysqiLS2RyUnRKSgjAoVd0IPGSBUgqoFOFxPdsPdSClGyE04e5Wp8MyyS4XPG2YxyU7jlDRcuDreXfm4W91lAeq9Pw/Wuo8SiP2myODS0mwJ1y3PS5Qvx2c9a3vhgQ+HqqTFcWmhEriWyS5CCQdmtvcnbYbnlqvpkVTNitEx72y0UUgDmxu8srm2+9ceT0Gq+ZYLR07cTira6Y1VZETw5HDyx638rNQN99T3ut2/xXgwMcM+JUsdRewhbJmkJPLKNenJZ9fLtex4/8uZJHrfDxQQhkLQ1jdA1o2Xm4i9jYXOmNmj31XXFPPWw5qSF8bT/MnYW/Ju597JRSQBoc93Ffzc91/wBh6InRTn1u9V8+jla/Fo6qoJponVbI6cC5fUuBvZo25DUaa76LS/4g0z6ikpnUkzuLLUMZluAwNfzN9rK/GH4VEIqyuZG99A7jR3dYsda3t7rxavE6Ko4TJ3SsEj+JERdxa5uug+99Oyvnm27E/r7nXPvZ8jgixxvhwwQzh72U1OGRx5crnuv9rUbWtvosljuMTY3WfEyMEfltka4kbnX6rY+IPDUtZWzYzVOdPC5rbRU7HvcTltc5QS1ul/fcLOwtw58sulI1kI84NPIXNGgJFzvc2sRutueZHz/6PL13frw6WnlqZRHC3O88hyXYyifHUuilY9wZJlkEQubA62uLD3Xrvq4Z8sNLWR07Xfyvh3SE+txb5AKxmET1PnnrJXx31MkTmM9bkgWWkjk6rlwscSqbDK5raaa8DYmm/wBrnp3sb/8AxcbKaR73CKInKSHPcdB6nYLve7DqCqjnp5X1dRG4FttIgRtY6X9tFy1FdPUm0hDW8mMFgFTK1BDYWjK68p3edh6KsNYBclzidTpZKBZSdEIsOC0fcv7pXOaeXtcpS5IXJjDlzLbG/W6qc6xslLkhPqlqpDkoUXZyYf8AyQjTZEFMClUhcT3DgpgkCYJxNNzRfXUXHRAQmTQUs8NZSiWs48pYckjXPcWuHcDkRra261fh/F8Ewtmem+ChABc4xZR+ndfO6GqdSz8S/lIs4dVpBWUT2E11NG9o1LzCJR25E/TmpvOu/wDP58j6TS+PcOkcY6N0ldKfIGU4vY9ydAO97Lplmr6uM8SWOlza5IvMR+Y6fRYWjxvCaKMRMqaOnYLkNBDB7BexD4kpZWBlO99U8jQQMc4H81so9yo54srs8nl5vO8z69Cohgp4nvnzThl3WcMxJGugtuvNwDH6qsg44wv4Z5c4MFQbvIGlwLaC31vodzJlrKjzSSNp2n+W2ziB3O3yXn1hrmyxk1MDoA7zB7Q0+3ddHMed5Le7Za08skmNYHUwuqag4hADLTmnkMbnWGmxtzsR76FeNDHWsw+AYzU0MslQ/M1tbGJnlg2ygNLn631uAOvNdXh6o+FqOMXNaxzSLG1z6X2VHjXispaeshpwHVLTFNUtfmDWgnLGPw3vc/JaSfXm+fm87f8ATkq8ahw5ro8O4YqNnGmgZAxp7ll3E9r267LP1VdVVxvVVEsnZztPYLmG6YK3B11pgmBUBCbM19FBclJSEoOQznJCSUEpSUlSJN9TyCQlBdolug8OhV5ihGnjMI5oRdcb2TBOEgTNKcTToIQFJ2TSgbrtoanh2a8kAfZcN2/suIBWMB5IHtefse/DLM0+RrJhqdHZXcuR097rtpsSqRo2lcwt2D3iw+V9PZZ2KRzG5RYt6EaLtiq9RmLx+Ym31Vw75t/lqIaqaUnj1Dmt/BELD3O/ysoqo6OeDhSh8rCdQ6Rxv6kleA2rFiMzy08ra/Mk/QKTUPdsGj2ufmVp6ysr+ixeyqEdU6lkqHCnDdg3YbcgveprUXg+tjkkbLDUvY+LXzZtBty2HyWZL3OeHOJJFl0S1c07Ax7hkabhrRYX6q4y8/6OfJx8n0gUpCUZkOHFmYAJc6QlLdGniwuS5kl0pcEtOQ5KUlIXKMyWqkOTolLkhclubo08WXQkzIS0YzqkKELnj1jhMEgKkIJaEXSgqbppMArWKkbq1pQmrmq9i52FXM3Vxh06GK0FUNcnaVcY9ReCpzKnMpzqtZ4tzaKMyqLlF0ex+q3OlLtVALQyzgc99+Vtf2S39EtHqbMVBcouhLRgRdQgoVgKgnVQSoJSOQyEgPqhBY8IbKQhCwemEyEJwJCLoQhJlY06IQmirWlXNJQhVGXS0FMCUIWjJN9FIKEJIMhCEBKEITAKhCEBKg7IQkCnZRyQhBpbshCEyf/Z"/>
          <p:cNvSpPr>
            <a:spLocks noChangeAspect="1" noChangeArrowheads="1"/>
          </p:cNvSpPr>
          <p:nvPr/>
        </p:nvSpPr>
        <p:spPr bwMode="auto">
          <a:xfrm>
            <a:off x="63500" y="-515938"/>
            <a:ext cx="15621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704" y="3627423"/>
            <a:ext cx="661296" cy="44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46" y="3914489"/>
            <a:ext cx="1244913" cy="52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3851920" y="3386274"/>
            <a:ext cx="61747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ryby</a:t>
            </a:r>
            <a:endParaRPr lang="cs-CZ" sz="1600" b="1" dirty="0"/>
          </a:p>
        </p:txBody>
      </p:sp>
      <p:cxnSp>
        <p:nvCxnSpPr>
          <p:cNvPr id="49" name="Přímá spojnice 48"/>
          <p:cNvCxnSpPr>
            <a:stCxn id="45" idx="2"/>
            <a:endCxn id="25" idx="0"/>
          </p:cNvCxnSpPr>
          <p:nvPr/>
        </p:nvCxnSpPr>
        <p:spPr>
          <a:xfrm flipH="1">
            <a:off x="3994440" y="3724828"/>
            <a:ext cx="166219" cy="247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476</TotalTime>
  <Words>236</Words>
  <Application>Microsoft Office PowerPoint</Application>
  <PresentationFormat>Předvádění na obrazovce (4:3)</PresentationFormat>
  <Paragraphs>158</Paragraphs>
  <Slides>11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Palatino Linotype</vt:lpstr>
      <vt:lpstr>Times New Roman</vt:lpstr>
      <vt:lpstr>Exekutivní</vt:lpstr>
      <vt:lpstr>ZKUS ROZTŘÍDIT NĚKTERÉ ŽIVOČICHY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 uměli byste zařadit tyto živočichy?</vt:lpstr>
      <vt:lpstr>VÝBORNĚ! Nyní si dávejte hádanky navzájem.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lenovo03</dc:creator>
  <cp:lastModifiedBy>PC</cp:lastModifiedBy>
  <cp:revision>106</cp:revision>
  <dcterms:created xsi:type="dcterms:W3CDTF">2012-03-05T16:16:17Z</dcterms:created>
  <dcterms:modified xsi:type="dcterms:W3CDTF">2021-05-13T08:38:42Z</dcterms:modified>
</cp:coreProperties>
</file>